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gif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gif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08300" y="455165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0427" y="8874125"/>
            <a:ext cx="5040129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Neue Machina"/>
              </a:rPr>
              <a:t>Hrishikesh Yadav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27710" y="9248775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3488675"/>
            <a:ext cx="18288000" cy="229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Emotional Triggers for Prompting 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52E18"/>
                </a:solidFill>
                <a:latin typeface="Canva Sans Bold"/>
              </a:rPr>
              <a:t> How to Get the Most Out of Large Language Models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48485" y="611944"/>
            <a:ext cx="12749801" cy="9521562"/>
          </a:xfrm>
          <a:custGeom>
            <a:avLst/>
            <a:gdLst/>
            <a:ahLst/>
            <a:cxnLst/>
            <a:rect r="r" b="b" t="t" l="l"/>
            <a:pathLst>
              <a:path h="9521562" w="12749801">
                <a:moveTo>
                  <a:pt x="0" y="0"/>
                </a:moveTo>
                <a:lnTo>
                  <a:pt x="12749801" y="0"/>
                </a:lnTo>
                <a:lnTo>
                  <a:pt x="12749801" y="9521562"/>
                </a:lnTo>
                <a:lnTo>
                  <a:pt x="0" y="9521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913" y="1200150"/>
            <a:ext cx="6049781" cy="30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JOURNEY OF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LARGE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LANGUAGE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MODELS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89276" y="2731983"/>
            <a:ext cx="13390959" cy="6911014"/>
          </a:xfrm>
          <a:custGeom>
            <a:avLst/>
            <a:gdLst/>
            <a:ahLst/>
            <a:cxnLst/>
            <a:rect r="r" b="b" t="t" l="l"/>
            <a:pathLst>
              <a:path h="6911014" w="13390959">
                <a:moveTo>
                  <a:pt x="0" y="0"/>
                </a:moveTo>
                <a:lnTo>
                  <a:pt x="13390959" y="0"/>
                </a:lnTo>
                <a:lnTo>
                  <a:pt x="13390959" y="6911014"/>
                </a:lnTo>
                <a:lnTo>
                  <a:pt x="0" y="691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EVALUATING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EMOTIONPROMPT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43042" y="9753600"/>
            <a:ext cx="984495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Neue Machina Ultra-Bold"/>
              </a:rPr>
              <a:t>“</a:t>
            </a:r>
            <a:r>
              <a:rPr lang="en-US" sz="1500">
                <a:solidFill>
                  <a:srgbClr val="000000"/>
                </a:solidFill>
                <a:latin typeface="Neue Machina Ultra-Bold"/>
              </a:rPr>
              <a:t>LARGE LANGUAGE MODELS UNDERSTAND AND CAN BE ENHANCED BY EMOTIONAL STIMULI”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499" y="173570"/>
            <a:ext cx="18473499" cy="9939860"/>
          </a:xfrm>
          <a:custGeom>
            <a:avLst/>
            <a:gdLst/>
            <a:ahLst/>
            <a:cxnLst/>
            <a:rect r="r" b="b" t="t" l="l"/>
            <a:pathLst>
              <a:path h="9939860" w="18473499">
                <a:moveTo>
                  <a:pt x="0" y="0"/>
                </a:moveTo>
                <a:lnTo>
                  <a:pt x="18473499" y="0"/>
                </a:lnTo>
                <a:lnTo>
                  <a:pt x="18473499" y="9939860"/>
                </a:lnTo>
                <a:lnTo>
                  <a:pt x="0" y="993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EMOTIONPROMPT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626" y="3689350"/>
            <a:ext cx="14294749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0"/>
              </a:lnSpc>
            </a:pPr>
            <a:r>
              <a:rPr lang="en-US" sz="5000">
                <a:solidFill>
                  <a:srgbClr val="000000"/>
                </a:solidFill>
                <a:latin typeface="Neue Machina"/>
              </a:rPr>
              <a:t>Determine whether a movie review is positive or negative., write your answer and give me a confidence score between 0-1 for your answer.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EMOTIONPROMPT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6626" y="3698875"/>
            <a:ext cx="12769845" cy="27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7"/>
              </a:lnSpc>
            </a:pPr>
            <a:r>
              <a:rPr lang="en-US" sz="4771">
                <a:solidFill>
                  <a:srgbClr val="000000"/>
                </a:solidFill>
                <a:latin typeface="Neue Machina"/>
              </a:rPr>
              <a:t>Determine whether a movie review is positive or negative., write your answer and give me a confidence score between 0-1 for your answer.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EMOTIONPROMPT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2597" y="3756755"/>
            <a:ext cx="16422807" cy="279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5"/>
              </a:lnSpc>
            </a:pPr>
            <a:r>
              <a:rPr lang="en-US" sz="4770">
                <a:solidFill>
                  <a:srgbClr val="000000"/>
                </a:solidFill>
                <a:latin typeface="Neue Machina"/>
              </a:rPr>
              <a:t>Determine whether a movie review is positive or negative. Stay focused and dedicated to your goals. Your consistent efforts will lead to outstanding achievements.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67609" y="2731983"/>
            <a:ext cx="14686971" cy="7209681"/>
          </a:xfrm>
          <a:custGeom>
            <a:avLst/>
            <a:gdLst/>
            <a:ahLst/>
            <a:cxnLst/>
            <a:rect r="r" b="b" t="t" l="l"/>
            <a:pathLst>
              <a:path h="7209681" w="14686971">
                <a:moveTo>
                  <a:pt x="0" y="0"/>
                </a:moveTo>
                <a:lnTo>
                  <a:pt x="14686971" y="0"/>
                </a:lnTo>
                <a:lnTo>
                  <a:pt x="14686971" y="7209681"/>
                </a:lnTo>
                <a:lnTo>
                  <a:pt x="0" y="7209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TRUTHFULQA EVALUATION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11868296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HANDS ON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EMOTIONPROMPT IN RAG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2222" y="2818029"/>
            <a:ext cx="6929547" cy="6929547"/>
            <a:chOff x="0" y="0"/>
            <a:chExt cx="9239396" cy="9239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9396" cy="9239396"/>
            </a:xfrm>
            <a:custGeom>
              <a:avLst/>
              <a:gdLst/>
              <a:ahLst/>
              <a:cxnLst/>
              <a:rect r="r" b="b" t="t" l="l"/>
              <a:pathLst>
                <a:path h="9239396" w="9239396">
                  <a:moveTo>
                    <a:pt x="0" y="0"/>
                  </a:moveTo>
                  <a:lnTo>
                    <a:pt x="9239396" y="0"/>
                  </a:lnTo>
                  <a:lnTo>
                    <a:pt x="9239396" y="9239396"/>
                  </a:lnTo>
                  <a:lnTo>
                    <a:pt x="0" y="9239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RESOURCES AND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URL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6311" y="8089900"/>
            <a:ext cx="5633684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99"/>
              </a:lnSpc>
            </a:pPr>
            <a:r>
              <a:rPr lang="en-US" sz="3999">
                <a:solidFill>
                  <a:srgbClr val="FF0000"/>
                </a:solidFill>
                <a:latin typeface="Neue Machina"/>
              </a:rPr>
              <a:t>Resources will be added soon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65077" y="1880342"/>
            <a:ext cx="5638306" cy="5638306"/>
            <a:chOff x="0" y="0"/>
            <a:chExt cx="7517741" cy="75177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17741" cy="7517741"/>
            </a:xfrm>
            <a:custGeom>
              <a:avLst/>
              <a:gdLst/>
              <a:ahLst/>
              <a:cxnLst/>
              <a:rect r="r" b="b" t="t" l="l"/>
              <a:pathLst>
                <a:path h="7517741" w="7517741">
                  <a:moveTo>
                    <a:pt x="0" y="0"/>
                  </a:moveTo>
                  <a:lnTo>
                    <a:pt x="7517741" y="0"/>
                  </a:lnTo>
                  <a:lnTo>
                    <a:pt x="7517741" y="7517741"/>
                  </a:lnTo>
                  <a:lnTo>
                    <a:pt x="0" y="7517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044784"/>
            <a:ext cx="4312934" cy="224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Developer @RetroNexus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Contributor @SuperTeamDao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Director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151" y="3767088"/>
            <a:ext cx="448402" cy="4484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151" y="4430461"/>
            <a:ext cx="448402" cy="4484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151" y="5093833"/>
            <a:ext cx="448402" cy="448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7151" y="5757206"/>
            <a:ext cx="448402" cy="4484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7151" y="6420578"/>
            <a:ext cx="448402" cy="448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9729" y="-268736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162050"/>
            <a:ext cx="503802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TABLE OF CONTENTS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933400" y="6297116"/>
            <a:ext cx="6820551" cy="7170093"/>
          </a:xfrm>
          <a:custGeom>
            <a:avLst/>
            <a:gdLst/>
            <a:ahLst/>
            <a:cxnLst/>
            <a:rect r="r" b="b" t="t" l="l"/>
            <a:pathLst>
              <a:path h="7170093" w="6820551">
                <a:moveTo>
                  <a:pt x="0" y="0"/>
                </a:moveTo>
                <a:lnTo>
                  <a:pt x="6820551" y="0"/>
                </a:lnTo>
                <a:lnTo>
                  <a:pt x="6820551" y="7170094"/>
                </a:lnTo>
                <a:lnTo>
                  <a:pt x="0" y="71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28032" y="3757927"/>
            <a:ext cx="55296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LLMs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7711" y="4421299"/>
            <a:ext cx="524979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How Does it 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8032" y="5167141"/>
            <a:ext cx="78059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Why Generative AI Now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47711" y="6460791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Evaluating EmotionPrompt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8032" y="580531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EmotionPrompt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887151" y="7087328"/>
            <a:ext cx="448402" cy="4484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28032" y="7754441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Q&amp;A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887151" y="7763603"/>
            <a:ext cx="448402" cy="44840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7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528032" y="710761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Hands-on EmotionPrompt in RAG with LlamaIndex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41809" y="498727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275" y="1132934"/>
            <a:ext cx="10711451" cy="8021133"/>
          </a:xfrm>
          <a:custGeom>
            <a:avLst/>
            <a:gdLst/>
            <a:ahLst/>
            <a:cxnLst/>
            <a:rect r="r" b="b" t="t" l="l"/>
            <a:pathLst>
              <a:path h="8021133" w="10711451">
                <a:moveTo>
                  <a:pt x="0" y="0"/>
                </a:moveTo>
                <a:lnTo>
                  <a:pt x="10711450" y="0"/>
                </a:lnTo>
                <a:lnTo>
                  <a:pt x="10711450" y="8021132"/>
                </a:lnTo>
                <a:lnTo>
                  <a:pt x="0" y="8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044784"/>
            <a:ext cx="4312934" cy="224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Developer @RetroNexus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Contributor @SuperTeamDao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Director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828675" y="2691568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6"/>
                </a:lnTo>
                <a:lnTo>
                  <a:pt x="0" y="131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28672" y="4319563"/>
            <a:ext cx="14294749" cy="364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0"/>
              </a:lnSpc>
            </a:pPr>
            <a:r>
              <a:rPr lang="en-US" sz="5000">
                <a:solidFill>
                  <a:srgbClr val="000000"/>
                </a:solidFill>
                <a:latin typeface="Neue Machina"/>
              </a:rPr>
              <a:t>Large language models are like sponges - they absorb the emotions of the prompts they are given. The more emotional stimuli you provide, the richer and more engaging their outputs will be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820485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PHILOSPHY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2678673" y="4310038"/>
            <a:ext cx="0" cy="3345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1734" y="1384702"/>
            <a:ext cx="8868459" cy="8481273"/>
          </a:xfrm>
          <a:custGeom>
            <a:avLst/>
            <a:gdLst/>
            <a:ahLst/>
            <a:cxnLst/>
            <a:rect r="r" b="b" t="t" l="l"/>
            <a:pathLst>
              <a:path h="8481273" w="8868459">
                <a:moveTo>
                  <a:pt x="0" y="0"/>
                </a:moveTo>
                <a:lnTo>
                  <a:pt x="8868460" y="0"/>
                </a:lnTo>
                <a:lnTo>
                  <a:pt x="8868460" y="8481273"/>
                </a:lnTo>
                <a:lnTo>
                  <a:pt x="0" y="8481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08" t="0" r="-350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04530" y="6093183"/>
            <a:ext cx="83896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FFFFFF"/>
                </a:solidFill>
                <a:latin typeface="Neue Machina Ultra-Bold"/>
              </a:rPr>
              <a:t>Generative AI k aage koi kuch bol sakta hai kya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9226" y="8246248"/>
            <a:ext cx="8389697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0"/>
              </a:lnSpc>
            </a:pPr>
            <a:r>
              <a:rPr lang="en-US" sz="6200">
                <a:solidFill>
                  <a:srgbClr val="F52E18"/>
                </a:solidFill>
                <a:latin typeface="Neue Machina Ultra-Bold"/>
              </a:rPr>
              <a:t>Generative 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22782" y="1632678"/>
            <a:ext cx="8343076" cy="8179165"/>
          </a:xfrm>
          <a:custGeom>
            <a:avLst/>
            <a:gdLst/>
            <a:ahLst/>
            <a:cxnLst/>
            <a:rect r="r" b="b" t="t" l="l"/>
            <a:pathLst>
              <a:path h="8179165" w="8343076">
                <a:moveTo>
                  <a:pt x="0" y="0"/>
                </a:moveTo>
                <a:lnTo>
                  <a:pt x="8343076" y="0"/>
                </a:lnTo>
                <a:lnTo>
                  <a:pt x="8343076" y="8179164"/>
                </a:lnTo>
                <a:lnTo>
                  <a:pt x="0" y="817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38753" y="1607090"/>
            <a:ext cx="15171695" cy="8443236"/>
          </a:xfrm>
          <a:custGeom>
            <a:avLst/>
            <a:gdLst/>
            <a:ahLst/>
            <a:cxnLst/>
            <a:rect r="r" b="b" t="t" l="l"/>
            <a:pathLst>
              <a:path h="8443236" w="15171695">
                <a:moveTo>
                  <a:pt x="0" y="0"/>
                </a:moveTo>
                <a:lnTo>
                  <a:pt x="15171695" y="0"/>
                </a:lnTo>
                <a:lnTo>
                  <a:pt x="15171695" y="8443236"/>
                </a:lnTo>
                <a:lnTo>
                  <a:pt x="0" y="84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68220" y="1880342"/>
            <a:ext cx="10191080" cy="7745221"/>
          </a:xfrm>
          <a:custGeom>
            <a:avLst/>
            <a:gdLst/>
            <a:ahLst/>
            <a:cxnLst/>
            <a:rect r="r" b="b" t="t" l="l"/>
            <a:pathLst>
              <a:path h="7745221" w="10191080">
                <a:moveTo>
                  <a:pt x="0" y="0"/>
                </a:moveTo>
                <a:lnTo>
                  <a:pt x="10191080" y="0"/>
                </a:lnTo>
                <a:lnTo>
                  <a:pt x="10191080" y="7745221"/>
                </a:lnTo>
                <a:lnTo>
                  <a:pt x="0" y="77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946" y="3804939"/>
            <a:ext cx="6473534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Changes how we interact with the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Can find pattern and connections in massive, disparate data corpus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25131" y="583740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01647" y="3484488"/>
            <a:ext cx="9664966" cy="5223921"/>
          </a:xfrm>
          <a:custGeom>
            <a:avLst/>
            <a:gdLst/>
            <a:ahLst/>
            <a:cxnLst/>
            <a:rect r="r" b="b" t="t" l="l"/>
            <a:pathLst>
              <a:path h="5223921" w="9664966">
                <a:moveTo>
                  <a:pt x="0" y="0"/>
                </a:moveTo>
                <a:lnTo>
                  <a:pt x="9664966" y="0"/>
                </a:lnTo>
                <a:lnTo>
                  <a:pt x="9664966" y="5223921"/>
                </a:lnTo>
                <a:lnTo>
                  <a:pt x="0" y="522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447" y="3219934"/>
            <a:ext cx="7448542" cy="673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ML expertise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to train a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 zero training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Only think about the prompt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DAFz-meCqkY</dc:identifier>
  <dcterms:modified xsi:type="dcterms:W3CDTF">2011-08-01T06:04:30Z</dcterms:modified>
  <cp:revision>1</cp:revision>
  <dc:title>Emotional Triggers for Prompting</dc:title>
</cp:coreProperties>
</file>